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1"/>
  </p:notesMasterIdLst>
  <p:sldIdLst>
    <p:sldId id="362" r:id="rId2"/>
    <p:sldId id="295" r:id="rId3"/>
    <p:sldId id="270" r:id="rId4"/>
    <p:sldId id="352" r:id="rId5"/>
    <p:sldId id="322" r:id="rId6"/>
    <p:sldId id="323" r:id="rId7"/>
    <p:sldId id="324" r:id="rId8"/>
    <p:sldId id="325" r:id="rId9"/>
    <p:sldId id="326" r:id="rId10"/>
    <p:sldId id="336" r:id="rId11"/>
    <p:sldId id="337" r:id="rId12"/>
    <p:sldId id="339" r:id="rId13"/>
    <p:sldId id="269" r:id="rId14"/>
    <p:sldId id="346" r:id="rId15"/>
    <p:sldId id="308" r:id="rId16"/>
    <p:sldId id="262" r:id="rId17"/>
    <p:sldId id="341" r:id="rId18"/>
    <p:sldId id="343" r:id="rId19"/>
    <p:sldId id="314" r:id="rId20"/>
    <p:sldId id="355" r:id="rId21"/>
    <p:sldId id="267" r:id="rId22"/>
    <p:sldId id="297" r:id="rId23"/>
    <p:sldId id="361" r:id="rId24"/>
    <p:sldId id="354" r:id="rId25"/>
    <p:sldId id="356" r:id="rId26"/>
    <p:sldId id="357" r:id="rId27"/>
    <p:sldId id="358" r:id="rId28"/>
    <p:sldId id="359" r:id="rId29"/>
    <p:sldId id="360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99FF"/>
    <a:srgbClr val="FF9933"/>
    <a:srgbClr val="FFFF99"/>
    <a:srgbClr val="FFFF66"/>
    <a:srgbClr val="FFCCFF"/>
    <a:srgbClr val="FC311C"/>
    <a:srgbClr val="FF00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79" autoAdjust="0"/>
    <p:restoredTop sz="94643" autoAdjust="0"/>
  </p:normalViewPr>
  <p:slideViewPr>
    <p:cSldViewPr>
      <p:cViewPr>
        <p:scale>
          <a:sx n="50" d="100"/>
          <a:sy n="50" d="100"/>
        </p:scale>
        <p:origin x="-1188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9062E1D1-992D-4A77-B576-49B1CA9F78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8D8E8-548D-415E-BD16-0D9A389841D0}" type="slidenum">
              <a:rPr lang="en-US"/>
              <a:pPr/>
              <a:t>20</a:t>
            </a:fld>
            <a:endParaRPr lang="en-US"/>
          </a:p>
        </p:txBody>
      </p:sp>
      <p:sp>
        <p:nvSpPr>
          <p:cNvPr id="183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53CFE-4248-4E41-A3FE-836004EA0D80}" type="slidenum">
              <a:rPr lang="en-US"/>
              <a:pPr/>
              <a:t>23</a:t>
            </a:fld>
            <a:endParaRPr lang="en-US"/>
          </a:p>
        </p:txBody>
      </p:sp>
      <p:sp>
        <p:nvSpPr>
          <p:cNvPr id="197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9CFB4-470B-4F9B-8B7E-8020448C71C3}" type="slidenum">
              <a:rPr lang="en-US"/>
              <a:pPr/>
              <a:t>24</a:t>
            </a:fld>
            <a:endParaRPr lang="en-US"/>
          </a:p>
        </p:txBody>
      </p:sp>
      <p:sp>
        <p:nvSpPr>
          <p:cNvPr id="180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3A20A-865C-4953-8CF3-5153062BA850}" type="slidenum">
              <a:rPr lang="en-US"/>
              <a:pPr/>
              <a:t>25</a:t>
            </a:fld>
            <a:endParaRPr lang="en-US"/>
          </a:p>
        </p:txBody>
      </p:sp>
      <p:sp>
        <p:nvSpPr>
          <p:cNvPr id="185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4BCD0-587C-4A74-8DBE-E6D6023B40DE}" type="slidenum">
              <a:rPr lang="en-US"/>
              <a:pPr/>
              <a:t>26</a:t>
            </a:fld>
            <a:endParaRPr lang="en-US"/>
          </a:p>
        </p:txBody>
      </p:sp>
      <p:sp>
        <p:nvSpPr>
          <p:cNvPr id="187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0B0D1-37AA-46B6-A939-DF50724FCD61}" type="slidenum">
              <a:rPr lang="en-US"/>
              <a:pPr/>
              <a:t>27</a:t>
            </a:fld>
            <a:endParaRPr lang="en-US"/>
          </a:p>
        </p:txBody>
      </p:sp>
      <p:sp>
        <p:nvSpPr>
          <p:cNvPr id="189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426E0-D15A-4E79-AFE8-4E676C9907CC}" type="slidenum">
              <a:rPr lang="en-US"/>
              <a:pPr/>
              <a:t>28</a:t>
            </a:fld>
            <a:endParaRPr lang="en-US"/>
          </a:p>
        </p:txBody>
      </p:sp>
      <p:sp>
        <p:nvSpPr>
          <p:cNvPr id="191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BDFE6-3ACC-47C1-8B53-BD065633BEF9}" type="slidenum">
              <a:rPr lang="en-US"/>
              <a:pPr/>
              <a:t>29</a:t>
            </a:fld>
            <a:endParaRPr lang="en-US"/>
          </a:p>
        </p:txBody>
      </p:sp>
      <p:sp>
        <p:nvSpPr>
          <p:cNvPr id="193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7DE6-BB1A-4952-8DD7-C00C32DCA2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F641-A36C-48BB-A7DE-D3E8FC8BC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74639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D2DE-2A84-40D5-9C5D-CD26EF3B5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DBBAFA-A3A2-422B-AF43-FF4A556661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2DBB-A329-4611-AE37-5AC7F628C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69FC-6E32-47B4-B48D-01BEDD396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FCF67-156E-41E1-94CD-06D7E470C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4C08-D9BC-4DC1-9AE4-E028D7145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FB13-F301-49B2-8367-FD36E3A62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32C7-0D74-4316-AE25-1B48A6C37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BF27-A37C-4DF3-9B19-BBA9B4CD0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B689-2557-4571-9567-4CB70612CF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B960B-391F-4D99-B904-19425E4DB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057400"/>
            <a:ext cx="8686800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ĐỊA LÍ - LỚP 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9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9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TÊN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CÁC DÂN TỘC, SỰ PHÂN BỐ DÂN CƯ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hực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Ngọc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Ánh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advClick="0" advTm="10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3276600" y="6286500"/>
            <a:ext cx="2743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Người Thái</a:t>
            </a:r>
          </a:p>
        </p:txBody>
      </p:sp>
      <p:pic>
        <p:nvPicPr>
          <p:cNvPr id="140294" name="Picture 6" descr="th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8" name="Picture 6" descr="0704Cs18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7010400" cy="5410200"/>
          </a:xfrm>
          <a:prstGeom prst="rect">
            <a:avLst/>
          </a:prstGeom>
          <a:noFill/>
        </p:spPr>
      </p:pic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895600" y="6096000"/>
            <a:ext cx="3124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Người Vân Kiều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6" name="Picture 6" descr="2390316878_1edf238649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543800" cy="6324600"/>
          </a:xfrm>
          <a:prstGeom prst="rect">
            <a:avLst/>
          </a:prstGeom>
          <a:noFill/>
        </p:spPr>
      </p:pic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2514600" y="6248400"/>
            <a:ext cx="4419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Người H</a:t>
            </a:r>
            <a:r>
              <a:rPr lang="en-US" sz="2800">
                <a:solidFill>
                  <a:srgbClr val="FF0000"/>
                </a:solidFill>
              </a:rPr>
              <a:t>’Mông</a:t>
            </a:r>
            <a:r>
              <a:rPr lang="en-US" sz="2800"/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962400" y="34290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3000">
              <a:solidFill>
                <a:srgbClr val="FC311C"/>
              </a:solidFill>
              <a:latin typeface="VNI-Times" pitchFamily="2" charset="0"/>
            </a:endParaRP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628650" y="29337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VNI-Times" pitchFamily="2" charset="0"/>
              </a:rPr>
              <a:t>Ngöôøi Möôøng 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3886200" y="2971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VNI-Times" pitchFamily="2" charset="0"/>
              </a:rPr>
              <a:t>Ngöôøi Taøy 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6553200" y="3048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VNI-Times" pitchFamily="2" charset="0"/>
              </a:rPr>
              <a:t>Ngöôøi daân toäc Co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609600" y="641985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VNI-Times" pitchFamily="2" charset="0"/>
              </a:rPr>
              <a:t>Ngöôøi Gia-rai</a:t>
            </a:r>
          </a:p>
        </p:txBody>
      </p:sp>
      <p:pic>
        <p:nvPicPr>
          <p:cNvPr id="25634" name="Picture 34" descr="0704Cs18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409950"/>
            <a:ext cx="2819400" cy="3048000"/>
          </a:xfrm>
          <a:prstGeom prst="rect">
            <a:avLst/>
          </a:prstGeom>
          <a:noFill/>
        </p:spPr>
      </p:pic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3181350" y="6457950"/>
            <a:ext cx="3124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Người Vân Kiều</a:t>
            </a:r>
          </a:p>
        </p:txBody>
      </p:sp>
      <p:pic>
        <p:nvPicPr>
          <p:cNvPr id="25636" name="Picture 36" descr="2390316878_1edf238649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505200"/>
            <a:ext cx="2743200" cy="3048000"/>
          </a:xfrm>
          <a:prstGeom prst="rect">
            <a:avLst/>
          </a:prstGeom>
          <a:noFill/>
        </p:spPr>
      </p:pic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6572250" y="6515100"/>
            <a:ext cx="2743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Người H`Mông</a:t>
            </a:r>
          </a:p>
        </p:txBody>
      </p:sp>
      <p:pic>
        <p:nvPicPr>
          <p:cNvPr id="25638" name="Picture 38" descr="dan toc gia r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3276600" cy="2971800"/>
          </a:xfrm>
          <a:prstGeom prst="rect">
            <a:avLst/>
          </a:prstGeom>
          <a:noFill/>
        </p:spPr>
      </p:pic>
      <p:pic>
        <p:nvPicPr>
          <p:cNvPr id="25639" name="Picture 39" descr="dan toc muong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200400" cy="3057525"/>
          </a:xfrm>
          <a:prstGeom prst="rect">
            <a:avLst/>
          </a:prstGeom>
          <a:noFill/>
        </p:spPr>
      </p:pic>
      <p:pic>
        <p:nvPicPr>
          <p:cNvPr id="25643" name="Picture 43" descr="ta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0"/>
            <a:ext cx="2971800" cy="3048000"/>
          </a:xfrm>
          <a:prstGeom prst="rect">
            <a:avLst/>
          </a:prstGeom>
          <a:noFill/>
        </p:spPr>
      </p:pic>
      <p:pic>
        <p:nvPicPr>
          <p:cNvPr id="25645" name="Picture 45" descr="dan toc c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0"/>
            <a:ext cx="2895600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 rot="16200000">
            <a:off x="1838702" y="-1305302"/>
            <a:ext cx="677108" cy="4354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r>
              <a:rPr lang="en-US" sz="3200" b="1" u="sng">
                <a:solidFill>
                  <a:srgbClr val="0000FF"/>
                </a:solidFill>
                <a:latin typeface="VNI-Times" pitchFamily="2" charset="0"/>
              </a:rPr>
              <a:t>1. Caùc daân toäc:</a:t>
            </a:r>
          </a:p>
        </p:txBody>
      </p:sp>
      <p:sp>
        <p:nvSpPr>
          <p:cNvPr id="161795" name="AutoShape 3"/>
          <p:cNvSpPr>
            <a:spLocks noChangeArrowheads="1"/>
          </p:cNvSpPr>
          <p:nvPr/>
        </p:nvSpPr>
        <p:spPr bwMode="auto">
          <a:xfrm>
            <a:off x="228600" y="1371600"/>
            <a:ext cx="8915400" cy="2590800"/>
          </a:xfrm>
          <a:prstGeom prst="wedgeRectCallout">
            <a:avLst>
              <a:gd name="adj1" fmla="val -31037"/>
              <a:gd name="adj2" fmla="val -46227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3600" b="1" i="1" dirty="0" err="1">
                <a:solidFill>
                  <a:srgbClr val="0000FF"/>
                </a:solidFill>
                <a:latin typeface="VNI-Times" pitchFamily="2" charset="0"/>
              </a:rPr>
              <a:t>Nöôùc</a:t>
            </a:r>
            <a:r>
              <a:rPr lang="en-US" sz="36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VNI-Times" pitchFamily="2" charset="0"/>
              </a:rPr>
              <a:t>ta</a:t>
            </a:r>
            <a:r>
              <a:rPr lang="en-US" sz="3600" b="1" i="1" dirty="0">
                <a:solidFill>
                  <a:srgbClr val="0000FF"/>
                </a:solidFill>
                <a:latin typeface="VNI-Times" pitchFamily="2" charset="0"/>
              </a:rPr>
              <a:t>  </a:t>
            </a:r>
            <a:r>
              <a:rPr lang="en-US" sz="3600" b="1" i="1" dirty="0" err="1">
                <a:solidFill>
                  <a:srgbClr val="0000FF"/>
                </a:solidFill>
                <a:latin typeface="VNI-Times" pitchFamily="2" charset="0"/>
              </a:rPr>
              <a:t>coù</a:t>
            </a:r>
            <a:r>
              <a:rPr lang="en-US" sz="3600" b="1" i="1" dirty="0">
                <a:solidFill>
                  <a:srgbClr val="0000FF"/>
                </a:solidFill>
                <a:latin typeface="VNI-Times" pitchFamily="2" charset="0"/>
              </a:rPr>
              <a:t> 54 </a:t>
            </a:r>
            <a:r>
              <a:rPr lang="en-US" sz="3600" b="1" i="1" dirty="0" err="1">
                <a:solidFill>
                  <a:srgbClr val="0000FF"/>
                </a:solidFill>
                <a:latin typeface="VNI-Times" pitchFamily="2" charset="0"/>
              </a:rPr>
              <a:t>daân</a:t>
            </a:r>
            <a:r>
              <a:rPr lang="en-US" sz="3600" b="1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VNI-Times" pitchFamily="2" charset="0"/>
              </a:rPr>
              <a:t>toäc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.</a:t>
            </a:r>
          </a:p>
          <a:p>
            <a:pPr algn="l"/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-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Daân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toäc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Kinh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(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Vieät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)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Coù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soá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daân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ñoâng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nhaát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soáng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taäp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trung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chuû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yeáu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caùc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v</a:t>
            </a:r>
            <a:r>
              <a:rPr lang="en-US" sz="3200" i="1" dirty="0" err="1">
                <a:solidFill>
                  <a:srgbClr val="0000FF"/>
                </a:solidFill>
              </a:rPr>
              <a:t>ùng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ñoàng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baèng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ven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bieån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. </a:t>
            </a:r>
          </a:p>
          <a:p>
            <a:pPr algn="l"/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-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Caùc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daân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toäc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ít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ngöôøi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chuû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yeáu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soáng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ôû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vuøng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nuùi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vaø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cao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VNI-Times" pitchFamily="2" charset="0"/>
              </a:rPr>
              <a:t>nguyeân</a:t>
            </a:r>
            <a:r>
              <a:rPr lang="en-US" sz="3200" i="1" dirty="0">
                <a:solidFill>
                  <a:srgbClr val="0000FF"/>
                </a:solidFill>
                <a:latin typeface="VNI-Times" pitchFamily="2" charset="0"/>
              </a:rPr>
              <a:t>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0" y="2133600"/>
            <a:ext cx="1036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MÑDS = TOÅNG SOÁ DAÂN : DIỆN TÍCH ÑAÁT TÖÏ NH</a:t>
            </a:r>
            <a:r>
              <a:rPr lang="en-US" sz="2800" b="1">
                <a:solidFill>
                  <a:srgbClr val="0000FF"/>
                </a:solidFill>
              </a:rPr>
              <a:t>IÊN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0" y="228600"/>
            <a:ext cx="8001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u="sng">
                <a:solidFill>
                  <a:schemeClr val="bg1"/>
                </a:solidFill>
                <a:latin typeface="VNI-Times" pitchFamily="2" charset="0"/>
              </a:rPr>
              <a:t>2. Maät ñoä daân soá: </a:t>
            </a:r>
          </a:p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VNI-Times" pitchFamily="2" charset="0"/>
              </a:rPr>
              <a:t>Em hiểu thế n</a:t>
            </a:r>
            <a:r>
              <a:rPr lang="en-US" sz="3600" b="1">
                <a:solidFill>
                  <a:srgbClr val="FF0000"/>
                </a:solidFill>
              </a:rPr>
              <a:t>ào là mật độ dân</a:t>
            </a:r>
            <a:r>
              <a:rPr lang="en-US" b="1"/>
              <a:t> </a:t>
            </a:r>
            <a:r>
              <a:rPr lang="en-US" sz="3600" b="1">
                <a:solidFill>
                  <a:srgbClr val="FF0000"/>
                </a:solidFill>
                <a:latin typeface="VNI-Times" pitchFamily="2" charset="0"/>
              </a:rPr>
              <a:t> số?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457200" y="59166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>
              <a:latin typeface="VNI-Times" pitchFamily="2" charset="0"/>
            </a:endParaRPr>
          </a:p>
        </p:txBody>
      </p:sp>
      <p:sp>
        <p:nvSpPr>
          <p:cNvPr id="88081" name="AutoShape 17"/>
          <p:cNvSpPr>
            <a:spLocks noChangeArrowheads="1"/>
          </p:cNvSpPr>
          <p:nvPr/>
        </p:nvSpPr>
        <p:spPr bwMode="auto">
          <a:xfrm>
            <a:off x="0" y="3657600"/>
            <a:ext cx="2209800" cy="1695450"/>
          </a:xfrm>
          <a:prstGeom prst="wedgeRoundRectCallout">
            <a:avLst>
              <a:gd name="adj1" fmla="val -10130"/>
              <a:gd name="adj2" fmla="val -110676"/>
              <a:gd name="adj3" fmla="val 16667"/>
            </a:avLst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800">
              <a:latin typeface="VNI-Times" pitchFamily="2" charset="0"/>
            </a:endParaRPr>
          </a:p>
          <a:p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Số người sống/</a:t>
            </a:r>
            <a:r>
              <a:rPr lang="en-US" sz="3200" b="1">
                <a:solidFill>
                  <a:srgbClr val="FF0000"/>
                </a:solidFill>
              </a:rPr>
              <a:t>k</a:t>
            </a:r>
            <a:r>
              <a:rPr lang="en-US" sz="2800" b="1">
                <a:solidFill>
                  <a:srgbClr val="FF0000"/>
                </a:solidFill>
              </a:rPr>
              <a:t>m2 </a:t>
            </a:r>
          </a:p>
          <a:p>
            <a:endParaRPr lang="en-US" sz="320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88083" name="AutoShape 19"/>
          <p:cNvSpPr>
            <a:spLocks noChangeArrowheads="1"/>
          </p:cNvSpPr>
          <p:nvPr/>
        </p:nvSpPr>
        <p:spPr bwMode="auto">
          <a:xfrm>
            <a:off x="2667000" y="3733800"/>
            <a:ext cx="1866900" cy="1695450"/>
          </a:xfrm>
          <a:prstGeom prst="wedgeRoundRectCallout">
            <a:avLst>
              <a:gd name="adj1" fmla="val -23213"/>
              <a:gd name="adj2" fmla="val -110676"/>
              <a:gd name="adj3" fmla="val 16667"/>
            </a:avLst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800">
              <a:latin typeface="VNI-Times" pitchFamily="2" charset="0"/>
            </a:endParaRPr>
          </a:p>
          <a:p>
            <a:r>
              <a:rPr lang="en-US" sz="3600" b="1">
                <a:solidFill>
                  <a:srgbClr val="FF0000"/>
                </a:solidFill>
                <a:latin typeface="VNI-Times" pitchFamily="2" charset="0"/>
              </a:rPr>
              <a:t>Người</a:t>
            </a:r>
            <a:r>
              <a:rPr lang="en-US" sz="3600">
                <a:solidFill>
                  <a:srgbClr val="FF00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88084" name="AutoShape 20"/>
          <p:cNvSpPr>
            <a:spLocks noChangeArrowheads="1"/>
          </p:cNvSpPr>
          <p:nvPr/>
        </p:nvSpPr>
        <p:spPr bwMode="auto">
          <a:xfrm>
            <a:off x="6019800" y="3657600"/>
            <a:ext cx="1866900" cy="1695450"/>
          </a:xfrm>
          <a:prstGeom prst="wedgeRoundRectCallout">
            <a:avLst>
              <a:gd name="adj1" fmla="val -23213"/>
              <a:gd name="adj2" fmla="val -110676"/>
              <a:gd name="adj3" fmla="val 16667"/>
            </a:avLst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800">
              <a:latin typeface="VNI-Times" pitchFamily="2" charset="0"/>
            </a:endParaRPr>
          </a:p>
          <a:p>
            <a:r>
              <a:rPr lang="en-US" sz="3600" b="1">
                <a:solidFill>
                  <a:srgbClr val="FF0000"/>
                </a:solidFill>
                <a:latin typeface="VNI-Times" pitchFamily="2" charset="0"/>
              </a:rPr>
              <a:t>Km</a:t>
            </a:r>
            <a:r>
              <a:rPr lang="en-US" sz="3600" b="1" baseline="30000">
                <a:solidFill>
                  <a:srgbClr val="FF0000"/>
                </a:solidFill>
                <a:latin typeface="VNI-Times" pitchFamily="2" charset="0"/>
              </a:rPr>
              <a:t>2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/>
      <p:bldP spid="88081" grpId="0" animBg="1"/>
      <p:bldP spid="88083" grpId="0" animBg="1"/>
      <p:bldP spid="880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304800" y="0"/>
            <a:ext cx="8610600" cy="3657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100000">
                <a:srgbClr val="FC311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3200" u="sng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Ví duï </a:t>
            </a:r>
          </a:p>
          <a:p>
            <a:pPr algn="l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Daân soá cuûa huyeän X naêm 2004 :</a:t>
            </a:r>
          </a:p>
          <a:p>
            <a:pPr algn="l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Toång soá daân: 45 000 ngöôøi </a:t>
            </a:r>
          </a:p>
          <a:p>
            <a:pPr algn="l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Dieän tích ñaát töï nhieân: 100 km</a:t>
            </a:r>
            <a:r>
              <a:rPr lang="en-US" sz="32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2 </a:t>
            </a:r>
          </a:p>
          <a:p>
            <a:pPr algn="l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Tính MÑDS cuûa huyeän</a:t>
            </a: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X naêm 2004? </a:t>
            </a:r>
          </a:p>
          <a:p>
            <a:pPr algn="l"/>
            <a:endParaRPr lang="en-US" sz="3200" b="1">
              <a:latin typeface="VNI-Times" pitchFamily="2" charset="0"/>
            </a:endParaRP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152400" y="4983163"/>
            <a:ext cx="9220200" cy="1154112"/>
          </a:xfrm>
          <a:prstGeom prst="wedgeRoundRectCallout">
            <a:avLst>
              <a:gd name="adj1" fmla="val -23500"/>
              <a:gd name="adj2" fmla="val -199931"/>
              <a:gd name="adj3" fmla="val 16667"/>
            </a:avLst>
          </a:prstGeom>
          <a:gradFill rotWithShape="1">
            <a:gsLst>
              <a:gs pos="0">
                <a:srgbClr val="FF0000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latin typeface="VNI-Times" pitchFamily="2" charset="0"/>
              </a:rPr>
              <a:t>Maät ñoä daân soá cuûa huyeän X naêm 2004 laø:</a:t>
            </a:r>
            <a:r>
              <a:rPr lang="en-US" sz="3200">
                <a:latin typeface="VNI-Times" pitchFamily="2" charset="0"/>
              </a:rPr>
              <a:t> </a:t>
            </a:r>
          </a:p>
          <a:p>
            <a:r>
              <a:rPr lang="en-US" sz="3200">
                <a:latin typeface="VNI-Times" pitchFamily="2" charset="0"/>
              </a:rPr>
              <a:t>45 000 : 100 = 450 (ngöôøi/km</a:t>
            </a:r>
            <a:r>
              <a:rPr lang="en-US" sz="3200" baseline="30000">
                <a:latin typeface="VNI-Times" pitchFamily="2" charset="0"/>
              </a:rPr>
              <a:t>2</a:t>
            </a:r>
            <a:r>
              <a:rPr lang="en-US" sz="3200">
                <a:latin typeface="VNI-Times" pitchFamily="2" charset="0"/>
              </a:rPr>
              <a:t>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527" name="Group 47"/>
          <p:cNvGraphicFramePr>
            <a:graphicFrameLocks noGrp="1"/>
          </p:cNvGraphicFramePr>
          <p:nvPr>
            <p:ph/>
          </p:nvPr>
        </p:nvGraphicFramePr>
        <p:xfrm>
          <a:off x="228600" y="685800"/>
          <a:ext cx="8686800" cy="4657344"/>
        </p:xfrm>
        <a:graphic>
          <a:graphicData uri="http://schemas.openxmlformats.org/drawingml/2006/table">
            <a:tbl>
              <a:tblPr/>
              <a:tblGrid>
                <a:gridCol w="4419600"/>
                <a:gridCol w="42672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Tên nước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Mật độ dân số năm 2004 (Người/km</a:t>
                      </a:r>
                      <a:r>
                        <a:rPr kumimoji="0" lang="en-US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228600" y="2514600"/>
            <a:ext cx="8610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Cam-pu-chia                                        72           </a:t>
            </a:r>
          </a:p>
        </p:txBody>
      </p:sp>
      <p:sp>
        <p:nvSpPr>
          <p:cNvPr id="148495" name="Text Box 15"/>
          <p:cNvSpPr txBox="1">
            <a:spLocks noChangeArrowheads="1"/>
          </p:cNvSpPr>
          <p:nvPr/>
        </p:nvSpPr>
        <p:spPr bwMode="auto">
          <a:xfrm>
            <a:off x="228600" y="3211513"/>
            <a:ext cx="86868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Lào                                                       24</a:t>
            </a:r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228600" y="3943350"/>
            <a:ext cx="8610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</a:rPr>
              <a:t>Trung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Quốc</a:t>
            </a:r>
            <a:r>
              <a:rPr lang="en-US" sz="3200" dirty="0">
                <a:solidFill>
                  <a:srgbClr val="0000FF"/>
                </a:solidFill>
              </a:rPr>
              <a:t>                                        135 </a:t>
            </a: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304800" y="4648200"/>
            <a:ext cx="8610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Việt Nam                                           249</a:t>
            </a:r>
          </a:p>
        </p:txBody>
      </p:sp>
      <p:sp>
        <p:nvSpPr>
          <p:cNvPr id="148503" name="Line 23"/>
          <p:cNvSpPr>
            <a:spLocks noChangeShapeType="1"/>
          </p:cNvSpPr>
          <p:nvPr/>
        </p:nvSpPr>
        <p:spPr bwMode="auto">
          <a:xfrm>
            <a:off x="228600" y="2457450"/>
            <a:ext cx="8686800" cy="0"/>
          </a:xfrm>
          <a:prstGeom prst="line">
            <a:avLst/>
          </a:prstGeom>
          <a:noFill/>
          <a:ln w="9525" cap="rnd">
            <a:solidFill>
              <a:srgbClr val="66003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48504" name="Line 24"/>
          <p:cNvSpPr>
            <a:spLocks noChangeShapeType="1"/>
          </p:cNvSpPr>
          <p:nvPr/>
        </p:nvSpPr>
        <p:spPr bwMode="auto">
          <a:xfrm>
            <a:off x="228600" y="3200400"/>
            <a:ext cx="8686800" cy="0"/>
          </a:xfrm>
          <a:prstGeom prst="line">
            <a:avLst/>
          </a:prstGeom>
          <a:noFill/>
          <a:ln w="9525" cap="rnd">
            <a:solidFill>
              <a:srgbClr val="66003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48505" name="Line 25"/>
          <p:cNvSpPr>
            <a:spLocks noChangeShapeType="1"/>
          </p:cNvSpPr>
          <p:nvPr/>
        </p:nvSpPr>
        <p:spPr bwMode="auto">
          <a:xfrm>
            <a:off x="228600" y="3848100"/>
            <a:ext cx="8686800" cy="0"/>
          </a:xfrm>
          <a:prstGeom prst="line">
            <a:avLst/>
          </a:prstGeom>
          <a:noFill/>
          <a:ln w="9525" cap="rnd">
            <a:solidFill>
              <a:srgbClr val="66003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48506" name="Line 26"/>
          <p:cNvSpPr>
            <a:spLocks noChangeShapeType="1"/>
          </p:cNvSpPr>
          <p:nvPr/>
        </p:nvSpPr>
        <p:spPr bwMode="auto">
          <a:xfrm>
            <a:off x="228600" y="4572000"/>
            <a:ext cx="8686800" cy="0"/>
          </a:xfrm>
          <a:prstGeom prst="line">
            <a:avLst/>
          </a:prstGeom>
          <a:noFill/>
          <a:ln w="9525" cap="rnd">
            <a:solidFill>
              <a:srgbClr val="66003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48507" name="Text Box 27"/>
          <p:cNvSpPr txBox="1">
            <a:spLocks noChangeArrowheads="1"/>
          </p:cNvSpPr>
          <p:nvPr/>
        </p:nvSpPr>
        <p:spPr bwMode="auto">
          <a:xfrm>
            <a:off x="533400" y="0"/>
            <a:ext cx="8229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Bảng số liệu về MĐDS của một số nước châu á </a:t>
            </a:r>
          </a:p>
        </p:txBody>
      </p:sp>
      <p:sp>
        <p:nvSpPr>
          <p:cNvPr id="148508" name="Text Box 28"/>
          <p:cNvSpPr txBox="1">
            <a:spLocks noChangeArrowheads="1"/>
          </p:cNvSpPr>
          <p:nvPr/>
        </p:nvSpPr>
        <p:spPr bwMode="auto">
          <a:xfrm>
            <a:off x="628650" y="5486400"/>
            <a:ext cx="79248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Hãy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nêu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xét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về</a:t>
            </a:r>
            <a:r>
              <a:rPr lang="en-US" sz="3200" dirty="0">
                <a:solidFill>
                  <a:srgbClr val="0000FF"/>
                </a:solidFill>
              </a:rPr>
              <a:t> MĐDS </a:t>
            </a:r>
            <a:r>
              <a:rPr lang="en-US" sz="3200" dirty="0" err="1">
                <a:solidFill>
                  <a:srgbClr val="0000FF"/>
                </a:solidFill>
              </a:rPr>
              <a:t>nước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ta</a:t>
            </a:r>
            <a:r>
              <a:rPr lang="en-US" sz="3200" dirty="0">
                <a:solidFill>
                  <a:srgbClr val="0000FF"/>
                </a:solidFill>
              </a:rPr>
              <a:t> so </a:t>
            </a:r>
            <a:r>
              <a:rPr lang="en-US" sz="3200" dirty="0" err="1">
                <a:solidFill>
                  <a:srgbClr val="0000FF"/>
                </a:solidFill>
              </a:rPr>
              <a:t>với</a:t>
            </a:r>
            <a:r>
              <a:rPr lang="en-US" sz="3200" dirty="0">
                <a:solidFill>
                  <a:srgbClr val="0000FF"/>
                </a:solidFill>
              </a:rPr>
              <a:t> MĐDS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giới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một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số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nước</a:t>
            </a:r>
            <a:r>
              <a:rPr lang="en-US" sz="3200" dirty="0">
                <a:solidFill>
                  <a:srgbClr val="0000FF"/>
                </a:solidFill>
              </a:rPr>
              <a:t> ở </a:t>
            </a:r>
            <a:r>
              <a:rPr lang="en-US" sz="3200" dirty="0" err="1">
                <a:solidFill>
                  <a:srgbClr val="0000FF"/>
                </a:solidFill>
              </a:rPr>
              <a:t>châu</a:t>
            </a:r>
            <a:r>
              <a:rPr lang="en-US" sz="3200" dirty="0">
                <a:solidFill>
                  <a:srgbClr val="0000FF"/>
                </a:solidFill>
              </a:rPr>
              <a:t> Á</a:t>
            </a:r>
          </a:p>
        </p:txBody>
      </p:sp>
      <p:grpSp>
        <p:nvGrpSpPr>
          <p:cNvPr id="148509" name="Group 29"/>
          <p:cNvGrpSpPr>
            <a:grpSpLocks/>
          </p:cNvGrpSpPr>
          <p:nvPr/>
        </p:nvGrpSpPr>
        <p:grpSpPr bwMode="auto">
          <a:xfrm>
            <a:off x="228600" y="5257800"/>
            <a:ext cx="1981200" cy="914400"/>
            <a:chOff x="0" y="919"/>
            <a:chExt cx="2400" cy="841"/>
          </a:xfrm>
        </p:grpSpPr>
        <p:sp>
          <p:nvSpPr>
            <p:cNvPr id="148510" name="Rectangle 30"/>
            <p:cNvSpPr>
              <a:spLocks noChangeArrowheads="1"/>
            </p:cNvSpPr>
            <p:nvPr/>
          </p:nvSpPr>
          <p:spPr bwMode="auto">
            <a:xfrm>
              <a:off x="0" y="919"/>
              <a:ext cx="24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FontTx/>
                <a:buChar char="•"/>
              </a:pPr>
              <a:endParaRPr lang="en-US" b="1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sp>
          <p:nvSpPr>
            <p:cNvPr id="148511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216" y="1264"/>
              <a:ext cx="372" cy="4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TopLeft"/>
                <a:lightRig rig="legacyNormal3" dir="r"/>
              </a:scene3d>
              <a:sp3d extrusionH="201600" prstMaterial="legacyMatte">
                <a:extrusionClr>
                  <a:srgbClr val="0066CC"/>
                </a:extrusionClr>
              </a:sp3d>
            </a:bodyPr>
            <a:lstStyle/>
            <a:p>
              <a:r>
                <a:rPr lang="en-US" sz="3600" kern="10">
                  <a:ln w="9525">
                    <a:round/>
                    <a:headEnd/>
                    <a:tailEnd/>
                  </a:ln>
                  <a:solidFill>
                    <a:srgbClr val="0000FF"/>
                  </a:solidFill>
                  <a:latin typeface="VNI-Juni"/>
                </a:rPr>
                <a:t>?</a:t>
              </a:r>
            </a:p>
          </p:txBody>
        </p:sp>
      </p:grpSp>
      <p:sp>
        <p:nvSpPr>
          <p:cNvPr id="148512" name="Text Box 32"/>
          <p:cNvSpPr txBox="1">
            <a:spLocks noChangeArrowheads="1"/>
          </p:cNvSpPr>
          <p:nvPr/>
        </p:nvSpPr>
        <p:spPr bwMode="auto">
          <a:xfrm>
            <a:off x="304800" y="1828800"/>
            <a:ext cx="9144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Toàn thế giới                                       47</a:t>
            </a:r>
          </a:p>
        </p:txBody>
      </p:sp>
      <p:sp>
        <p:nvSpPr>
          <p:cNvPr id="148513" name="Line 33"/>
          <p:cNvSpPr>
            <a:spLocks noChangeShapeType="1"/>
          </p:cNvSpPr>
          <p:nvPr/>
        </p:nvSpPr>
        <p:spPr bwMode="auto">
          <a:xfrm>
            <a:off x="4648200" y="1714500"/>
            <a:ext cx="0" cy="838200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8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08" grpId="0"/>
      <p:bldP spid="148512" grpId="0"/>
      <p:bldP spid="1485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87" name="Group 35"/>
          <p:cNvGraphicFramePr>
            <a:graphicFrameLocks noGrp="1"/>
          </p:cNvGraphicFramePr>
          <p:nvPr>
            <p:ph/>
          </p:nvPr>
        </p:nvGraphicFramePr>
        <p:xfrm>
          <a:off x="228600" y="666750"/>
          <a:ext cx="8686800" cy="4657344"/>
        </p:xfrm>
        <a:graphic>
          <a:graphicData uri="http://schemas.openxmlformats.org/drawingml/2006/table">
            <a:tbl>
              <a:tblPr/>
              <a:tblGrid>
                <a:gridCol w="4419600"/>
                <a:gridCol w="4267200"/>
              </a:tblGrid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Tên nước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Mật độ dân số năm 2004 (Người/km</a:t>
                      </a:r>
                      <a:r>
                        <a:rPr kumimoji="0" lang="en-US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1565" name="Text Box 13"/>
          <p:cNvSpPr txBox="1">
            <a:spLocks noChangeArrowheads="1"/>
          </p:cNvSpPr>
          <p:nvPr/>
        </p:nvSpPr>
        <p:spPr bwMode="auto">
          <a:xfrm>
            <a:off x="304800" y="1847850"/>
            <a:ext cx="8534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Toàn thế giới                                       47</a:t>
            </a:r>
          </a:p>
        </p:txBody>
      </p:sp>
      <p:sp>
        <p:nvSpPr>
          <p:cNvPr id="151566" name="Text Box 14"/>
          <p:cNvSpPr txBox="1">
            <a:spLocks noChangeArrowheads="1"/>
          </p:cNvSpPr>
          <p:nvPr/>
        </p:nvSpPr>
        <p:spPr bwMode="auto">
          <a:xfrm>
            <a:off x="228600" y="2514600"/>
            <a:ext cx="8610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chemeClr val="bg2"/>
                </a:solidFill>
              </a:rPr>
              <a:t>Cam-pu-chia                                        72</a:t>
            </a:r>
            <a:r>
              <a:rPr lang="en-US" sz="3200"/>
              <a:t>           </a:t>
            </a:r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228600" y="3211513"/>
            <a:ext cx="86868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chemeClr val="bg2"/>
                </a:solidFill>
              </a:rPr>
              <a:t>Lào                                                       24</a:t>
            </a:r>
          </a:p>
        </p:txBody>
      </p:sp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228600" y="3943350"/>
            <a:ext cx="8610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chemeClr val="bg2"/>
                </a:solidFill>
              </a:rPr>
              <a:t>Trung Quốc                                        135 </a:t>
            </a:r>
          </a:p>
        </p:txBody>
      </p:sp>
      <p:sp>
        <p:nvSpPr>
          <p:cNvPr id="151569" name="Text Box 17"/>
          <p:cNvSpPr txBox="1">
            <a:spLocks noChangeArrowheads="1"/>
          </p:cNvSpPr>
          <p:nvPr/>
        </p:nvSpPr>
        <p:spPr bwMode="auto">
          <a:xfrm>
            <a:off x="304800" y="4629150"/>
            <a:ext cx="8610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Việt Nam                                           249</a:t>
            </a:r>
          </a:p>
        </p:txBody>
      </p:sp>
      <p:sp>
        <p:nvSpPr>
          <p:cNvPr id="151570" name="Line 18"/>
          <p:cNvSpPr>
            <a:spLocks noChangeShapeType="1"/>
          </p:cNvSpPr>
          <p:nvPr/>
        </p:nvSpPr>
        <p:spPr bwMode="auto">
          <a:xfrm>
            <a:off x="228600" y="2457450"/>
            <a:ext cx="8686800" cy="0"/>
          </a:xfrm>
          <a:prstGeom prst="line">
            <a:avLst/>
          </a:prstGeom>
          <a:noFill/>
          <a:ln w="9525" cap="rnd">
            <a:solidFill>
              <a:srgbClr val="66003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571" name="Line 19"/>
          <p:cNvSpPr>
            <a:spLocks noChangeShapeType="1"/>
          </p:cNvSpPr>
          <p:nvPr/>
        </p:nvSpPr>
        <p:spPr bwMode="auto">
          <a:xfrm>
            <a:off x="228600" y="3181350"/>
            <a:ext cx="8686800" cy="0"/>
          </a:xfrm>
          <a:prstGeom prst="line">
            <a:avLst/>
          </a:prstGeom>
          <a:noFill/>
          <a:ln w="9525" cap="rnd">
            <a:solidFill>
              <a:srgbClr val="66003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572" name="Line 20"/>
          <p:cNvSpPr>
            <a:spLocks noChangeShapeType="1"/>
          </p:cNvSpPr>
          <p:nvPr/>
        </p:nvSpPr>
        <p:spPr bwMode="auto">
          <a:xfrm>
            <a:off x="228600" y="3848100"/>
            <a:ext cx="8686800" cy="0"/>
          </a:xfrm>
          <a:prstGeom prst="line">
            <a:avLst/>
          </a:prstGeom>
          <a:noFill/>
          <a:ln w="9525" cap="rnd">
            <a:solidFill>
              <a:srgbClr val="66003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573" name="Line 21"/>
          <p:cNvSpPr>
            <a:spLocks noChangeShapeType="1"/>
          </p:cNvSpPr>
          <p:nvPr/>
        </p:nvSpPr>
        <p:spPr bwMode="auto">
          <a:xfrm>
            <a:off x="228600" y="4572000"/>
            <a:ext cx="8686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574" name="Text Box 22"/>
          <p:cNvSpPr txBox="1">
            <a:spLocks noChangeArrowheads="1"/>
          </p:cNvSpPr>
          <p:nvPr/>
        </p:nvSpPr>
        <p:spPr bwMode="auto">
          <a:xfrm>
            <a:off x="533400" y="0"/>
            <a:ext cx="8229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Bảng số liệu về MĐDS của một số nước châu á </a:t>
            </a:r>
          </a:p>
        </p:txBody>
      </p:sp>
      <p:sp>
        <p:nvSpPr>
          <p:cNvPr id="151575" name="Text Box 23"/>
          <p:cNvSpPr txBox="1">
            <a:spLocks noChangeArrowheads="1"/>
          </p:cNvSpPr>
          <p:nvPr/>
        </p:nvSpPr>
        <p:spPr bwMode="auto">
          <a:xfrm>
            <a:off x="304800" y="5676900"/>
            <a:ext cx="824865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=&gt; Qua bảng số liệu cho thấy mật độ dân số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3600" b="1">
                <a:solidFill>
                  <a:srgbClr val="FF0000"/>
                </a:solidFill>
              </a:rPr>
              <a:t> nước ta rất cao</a:t>
            </a:r>
          </a:p>
        </p:txBody>
      </p:sp>
      <p:sp>
        <p:nvSpPr>
          <p:cNvPr id="151580" name="Line 28"/>
          <p:cNvSpPr>
            <a:spLocks noChangeShapeType="1"/>
          </p:cNvSpPr>
          <p:nvPr/>
        </p:nvSpPr>
        <p:spPr bwMode="auto">
          <a:xfrm>
            <a:off x="4648200" y="1714500"/>
            <a:ext cx="0" cy="838200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WordArt 5"/>
          <p:cNvSpPr>
            <a:spLocks noChangeArrowheads="1" noChangeShapeType="1" noTextEdit="1"/>
          </p:cNvSpPr>
          <p:nvPr/>
        </p:nvSpPr>
        <p:spPr bwMode="auto">
          <a:xfrm>
            <a:off x="2133600" y="1143000"/>
            <a:ext cx="39624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Times"/>
              </a:rPr>
              <a:t>Caâu hoûi thaûo luaän 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6380203" y="1905000"/>
            <a:ext cx="553998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n-US" b="1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338138" y="149225"/>
            <a:ext cx="39131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u="sng">
                <a:solidFill>
                  <a:srgbClr val="0000FF"/>
                </a:solidFill>
                <a:latin typeface="VNI-Times" pitchFamily="2" charset="0"/>
              </a:rPr>
              <a:t>3. Phaân boá daân cö: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09600" y="1066800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Naêm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2004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nöôùc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ta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coù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d</a:t>
            </a:r>
            <a:r>
              <a:rPr lang="en-US" sz="3200" dirty="0" err="1">
                <a:solidFill>
                  <a:srgbClr val="FF0000"/>
                </a:solidFill>
              </a:rPr>
              <a:t>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bao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nhieâu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Soá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daân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nöôùc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ta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ñöùng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thöù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maáy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caùc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nöôùc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ôû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Ñoâng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Nam AÙ?</a:t>
            </a:r>
          </a:p>
        </p:txBody>
      </p:sp>
      <p:grpSp>
        <p:nvGrpSpPr>
          <p:cNvPr id="62478" name="Group 14"/>
          <p:cNvGrpSpPr>
            <a:grpSpLocks/>
          </p:cNvGrpSpPr>
          <p:nvPr/>
        </p:nvGrpSpPr>
        <p:grpSpPr bwMode="auto">
          <a:xfrm>
            <a:off x="0" y="838200"/>
            <a:ext cx="1981200" cy="801688"/>
            <a:chOff x="0" y="919"/>
            <a:chExt cx="2400" cy="841"/>
          </a:xfrm>
        </p:grpSpPr>
        <p:sp>
          <p:nvSpPr>
            <p:cNvPr id="62479" name="Rectangle 15"/>
            <p:cNvSpPr>
              <a:spLocks noChangeArrowheads="1"/>
            </p:cNvSpPr>
            <p:nvPr/>
          </p:nvSpPr>
          <p:spPr bwMode="auto">
            <a:xfrm>
              <a:off x="0" y="919"/>
              <a:ext cx="24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FontTx/>
                <a:buChar char="•"/>
              </a:pPr>
              <a:endParaRPr lang="en-US" b="1">
                <a:latin typeface="VNI-Times" pitchFamily="2" charset="0"/>
              </a:endParaRPr>
            </a:p>
          </p:txBody>
        </p:sp>
        <p:sp>
          <p:nvSpPr>
            <p:cNvPr id="62480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16" y="1264"/>
              <a:ext cx="372" cy="4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TopLeft"/>
                <a:lightRig rig="legacyNormal3" dir="r"/>
              </a:scene3d>
              <a:sp3d extrusionH="201600" prstMaterial="legacyMatte">
                <a:extrusionClr>
                  <a:srgbClr val="0066CC"/>
                </a:extrusionClr>
              </a:sp3d>
            </a:bodyPr>
            <a:lstStyle/>
            <a:p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CC"/>
                      </a:gs>
                      <a:gs pos="100000">
                        <a:srgbClr val="FF9999"/>
                      </a:gs>
                    </a:gsLst>
                    <a:lin ang="5400000" scaled="1"/>
                  </a:gradFill>
                  <a:latin typeface="VNI-Juni"/>
                </a:rPr>
                <a:t>?</a:t>
              </a:r>
            </a:p>
          </p:txBody>
        </p:sp>
      </p:grp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1827213" y="382588"/>
            <a:ext cx="63246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b="1" u="sng">
                <a:solidFill>
                  <a:srgbClr val="FF0000"/>
                </a:solidFill>
                <a:latin typeface="VNI-Times" pitchFamily="2" charset="0"/>
              </a:rPr>
              <a:t>KIEÅM TRA</a:t>
            </a:r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533400" y="3200400"/>
            <a:ext cx="86106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Năm 2004 nước ta có 82 triệu dân, dân số nước ta đứng thứ 3 trong các nước ở khu vực Đông Nam Á</a:t>
            </a:r>
            <a:r>
              <a:rPr lang="en-US" sz="3200"/>
              <a:t>.</a:t>
            </a:r>
          </a:p>
        </p:txBody>
      </p:sp>
      <p:sp>
        <p:nvSpPr>
          <p:cNvPr id="62487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3276600"/>
            <a:ext cx="381000" cy="457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88" name="Group 24"/>
          <p:cNvGrpSpPr>
            <a:grpSpLocks/>
          </p:cNvGrpSpPr>
          <p:nvPr/>
        </p:nvGrpSpPr>
        <p:grpSpPr bwMode="auto">
          <a:xfrm>
            <a:off x="152400" y="2876550"/>
            <a:ext cx="1981200" cy="914400"/>
            <a:chOff x="0" y="919"/>
            <a:chExt cx="2400" cy="841"/>
          </a:xfrm>
        </p:grpSpPr>
        <p:sp>
          <p:nvSpPr>
            <p:cNvPr id="62489" name="Rectangle 25"/>
            <p:cNvSpPr>
              <a:spLocks noChangeArrowheads="1"/>
            </p:cNvSpPr>
            <p:nvPr/>
          </p:nvSpPr>
          <p:spPr bwMode="auto">
            <a:xfrm>
              <a:off x="0" y="919"/>
              <a:ext cx="24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FontTx/>
                <a:buChar char="•"/>
              </a:pPr>
              <a:endParaRPr lang="en-US" b="1">
                <a:latin typeface="VNI-Times" pitchFamily="2" charset="0"/>
              </a:endParaRPr>
            </a:p>
          </p:txBody>
        </p:sp>
        <p:sp>
          <p:nvSpPr>
            <p:cNvPr id="62490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216" y="1264"/>
              <a:ext cx="372" cy="4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TopLeft"/>
                <a:lightRig rig="legacyNormal3" dir="r"/>
              </a:scene3d>
              <a:sp3d extrusionH="201600" prstMaterial="legacyMatte">
                <a:extrusionClr>
                  <a:srgbClr val="0066CC"/>
                </a:extrusionClr>
              </a:sp3d>
            </a:bodyPr>
            <a:lstStyle/>
            <a:p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CC"/>
                      </a:gs>
                      <a:gs pos="100000">
                        <a:srgbClr val="FF9999"/>
                      </a:gs>
                    </a:gsLst>
                    <a:lin ang="5400000" scaled="1"/>
                  </a:gradFill>
                  <a:latin typeface="VNI-Juni"/>
                </a:rPr>
                <a:t>?</a:t>
              </a:r>
            </a:p>
          </p:txBody>
        </p:sp>
      </p:grp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762000" y="3124200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Daân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soá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nöôùc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ta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taêng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nhanh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gaây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nhöõng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khoù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khaên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vieäc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naâng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cao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ñôøi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soáng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cuûa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nhaân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VNI-Times" pitchFamily="2" charset="0"/>
              </a:rPr>
              <a:t>daân</a:t>
            </a: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? </a:t>
            </a:r>
          </a:p>
        </p:txBody>
      </p:sp>
      <p:sp>
        <p:nvSpPr>
          <p:cNvPr id="62493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5750" y="5410200"/>
            <a:ext cx="32385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94" name="Text Box 30"/>
          <p:cNvSpPr txBox="1">
            <a:spLocks noChangeArrowheads="1"/>
          </p:cNvSpPr>
          <p:nvPr/>
        </p:nvSpPr>
        <p:spPr bwMode="auto">
          <a:xfrm>
            <a:off x="762000" y="5105400"/>
            <a:ext cx="83820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</a:rPr>
              <a:t>Đời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thấp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phương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tiện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sinh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hoạt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thiếu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thốn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ảnh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hưởng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việc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học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tập</a:t>
            </a:r>
            <a:r>
              <a:rPr lang="en-US" sz="3200" dirty="0">
                <a:solidFill>
                  <a:srgbClr val="FF0000"/>
                </a:solidFill>
              </a:rPr>
              <a:t> ...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  <p:bldP spid="62486" grpId="0"/>
      <p:bldP spid="62486" grpId="1"/>
      <p:bldP spid="62487" grpId="0" animBg="1"/>
      <p:bldP spid="62487" grpId="1" animBg="1"/>
      <p:bldP spid="62492" grpId="0"/>
      <p:bldP spid="62493" grpId="0" animBg="1"/>
      <p:bldP spid="624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1066800" y="1752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cs typeface="Arial" pitchFamily="34" charset="0"/>
            </a:endParaRP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0" y="1371600"/>
            <a:ext cx="4191000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cs typeface="Arial" pitchFamily="34" charset="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mật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đông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mật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thớt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cư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16764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0000FF"/>
                </a:solidFill>
                <a:latin typeface="VNI-Times" pitchFamily="2" charset="0"/>
              </a:rPr>
              <a:t>- 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Daân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cö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nöôùc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ta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phaân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boá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khoâng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ñoàng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ñeàu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...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- 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Daân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cö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taäp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trung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ñoâng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ñuùc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ôû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caùc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ñoàng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baèng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ven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bieån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vaø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thöa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thôùt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ôû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vuøng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nuùi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.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-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Khoaûng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¾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daân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soá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nöôùc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ta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soáng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ôû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noâng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Times" pitchFamily="2" charset="0"/>
              </a:rPr>
              <a:t>thoân</a:t>
            </a:r>
            <a:r>
              <a:rPr lang="en-US" sz="3600" dirty="0">
                <a:solidFill>
                  <a:srgbClr val="0000FF"/>
                </a:solidFill>
                <a:latin typeface="VNI-Times" pitchFamily="2" charset="0"/>
              </a:rPr>
              <a:t>.</a:t>
            </a:r>
            <a:r>
              <a:rPr 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pic>
        <p:nvPicPr>
          <p:cNvPr id="20497" name="Picture 17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5411788"/>
            <a:ext cx="1905000" cy="1446212"/>
          </a:xfrm>
          <a:prstGeom prst="rect">
            <a:avLst/>
          </a:prstGeom>
          <a:noFill/>
        </p:spPr>
      </p:pic>
      <p:pic>
        <p:nvPicPr>
          <p:cNvPr id="20498" name="Picture 18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5411788"/>
            <a:ext cx="1905000" cy="1446212"/>
          </a:xfrm>
          <a:prstGeom prst="rect">
            <a:avLst/>
          </a:prstGeom>
          <a:noFill/>
        </p:spPr>
      </p:pic>
      <p:pic>
        <p:nvPicPr>
          <p:cNvPr id="20499" name="Picture 19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411788"/>
            <a:ext cx="1905000" cy="1446212"/>
          </a:xfrm>
          <a:prstGeom prst="rect">
            <a:avLst/>
          </a:prstGeom>
          <a:noFill/>
        </p:spPr>
      </p:pic>
      <p:pic>
        <p:nvPicPr>
          <p:cNvPr id="20500" name="Picture 20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88341">
            <a:off x="-304800" y="5411788"/>
            <a:ext cx="1905000" cy="1446212"/>
          </a:xfrm>
          <a:prstGeom prst="rect">
            <a:avLst/>
          </a:prstGeom>
          <a:noFill/>
        </p:spPr>
      </p:pic>
      <p:pic>
        <p:nvPicPr>
          <p:cNvPr id="20504" name="Picture 24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182104">
            <a:off x="7543800" y="5411788"/>
            <a:ext cx="1905000" cy="1446212"/>
          </a:xfrm>
          <a:prstGeom prst="rect">
            <a:avLst/>
          </a:prstGeom>
          <a:noFill/>
        </p:spPr>
      </p:pic>
      <p:pic>
        <p:nvPicPr>
          <p:cNvPr id="20505" name="Picture 25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411788"/>
            <a:ext cx="1905000" cy="144621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AutoShape 8"/>
          <p:cNvSpPr>
            <a:spLocks noChangeArrowheads="1"/>
          </p:cNvSpPr>
          <p:nvPr/>
        </p:nvSpPr>
        <p:spPr bwMode="auto">
          <a:xfrm>
            <a:off x="-685800" y="1524000"/>
            <a:ext cx="10287000" cy="4876800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- 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Vieät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Nam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laø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nöôùc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coù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nhieàu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daân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toäc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</a:p>
          <a:p>
            <a:pPr algn="l"/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ñoù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ngöôøi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Kinh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(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Vieät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)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coù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soá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daân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ñoâng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nhaát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.</a:t>
            </a:r>
          </a:p>
          <a:p>
            <a:pPr algn="l"/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- 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Nöôùc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ta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coù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maät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ñoä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daân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soá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cao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daân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cö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taäp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</a:p>
          <a:p>
            <a:pPr algn="l"/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trung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ñoâng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ñuùc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ôû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caùc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ñoàng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baèng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ven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bieån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</a:p>
          <a:p>
            <a:pPr algn="l"/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vaø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thöa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thôùt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ôû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vuøng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nuùi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. </a:t>
            </a:r>
          </a:p>
          <a:p>
            <a:pPr algn="l"/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-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Khoaûng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¾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daân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soá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nöôùc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ta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soáng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ôû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noâng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thoân</a:t>
            </a: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</a:p>
          <a:p>
            <a:pPr algn="l"/>
            <a:endParaRPr lang="en-US" sz="28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2819400" y="152400"/>
            <a:ext cx="38100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u="sng">
                <a:solidFill>
                  <a:schemeClr val="bg1"/>
                </a:solidFill>
              </a:rPr>
              <a:t>BÀI HỌC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 animBg="1"/>
      <p:bldP spid="696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228600" y="2190750"/>
            <a:ext cx="2743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cs typeface="Arial" pitchFamily="34" charset="0"/>
              </a:rPr>
              <a:t>Nhiều tài nguyên</a:t>
            </a:r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2971800" y="3276600"/>
            <a:ext cx="2743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cs typeface="Arial" pitchFamily="34" charset="0"/>
              </a:rPr>
              <a:t>Thiếu lao động</a:t>
            </a: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2990850" y="4362450"/>
            <a:ext cx="2743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cs typeface="Arial" pitchFamily="34" charset="0"/>
              </a:rPr>
              <a:t>Thừa lao động</a:t>
            </a: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2971800" y="1276350"/>
            <a:ext cx="2743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cs typeface="Arial" pitchFamily="34" charset="0"/>
              </a:rPr>
              <a:t>Vùng núi</a:t>
            </a: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5867400" y="2247900"/>
            <a:ext cx="2743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cs typeface="Arial" pitchFamily="34" charset="0"/>
              </a:rPr>
              <a:t>Dân cư thưa thớt</a:t>
            </a: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266700" y="5276850"/>
            <a:ext cx="2743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cs typeface="Arial" pitchFamily="34" charset="0"/>
              </a:rPr>
              <a:t>Đất chật</a:t>
            </a:r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2971800" y="6267450"/>
            <a:ext cx="2743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cs typeface="Arial" pitchFamily="34" charset="0"/>
              </a:rPr>
              <a:t>Đồng bằng, ven biển</a:t>
            </a:r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6172200" y="5257800"/>
            <a:ext cx="2743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cs typeface="Arial" pitchFamily="34" charset="0"/>
              </a:rPr>
              <a:t>Dân cư đông đúc</a:t>
            </a: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228600" y="19050"/>
            <a:ext cx="89154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 hoàn thiện sơ đồ sau để thể hiện mối quan hệ giữa các vùng, miền?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4648200" y="3829050"/>
            <a:ext cx="1066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cs typeface="Arial" pitchFamily="34" charset="0"/>
              </a:rPr>
              <a:t>Di dân</a:t>
            </a:r>
          </a:p>
        </p:txBody>
      </p:sp>
      <p:sp>
        <p:nvSpPr>
          <p:cNvPr id="196620" name="Line 12"/>
          <p:cNvSpPr>
            <a:spLocks noChangeShapeType="1"/>
          </p:cNvSpPr>
          <p:nvPr/>
        </p:nvSpPr>
        <p:spPr bwMode="auto">
          <a:xfrm flipV="1">
            <a:off x="4495800" y="5715000"/>
            <a:ext cx="3048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6621" name="Line 13"/>
          <p:cNvSpPr>
            <a:spLocks noChangeShapeType="1"/>
          </p:cNvSpPr>
          <p:nvPr/>
        </p:nvSpPr>
        <p:spPr bwMode="auto">
          <a:xfrm>
            <a:off x="1524000" y="5715000"/>
            <a:ext cx="2971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6622" name="Line 14"/>
          <p:cNvSpPr>
            <a:spLocks noChangeShapeType="1"/>
          </p:cNvSpPr>
          <p:nvPr/>
        </p:nvSpPr>
        <p:spPr bwMode="auto">
          <a:xfrm flipV="1">
            <a:off x="1447800" y="1752600"/>
            <a:ext cx="2819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6623" name="Line 15"/>
          <p:cNvSpPr>
            <a:spLocks noChangeShapeType="1"/>
          </p:cNvSpPr>
          <p:nvPr/>
        </p:nvSpPr>
        <p:spPr bwMode="auto">
          <a:xfrm>
            <a:off x="4267200" y="1752600"/>
            <a:ext cx="2971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6624" name="Line 16"/>
          <p:cNvSpPr>
            <a:spLocks noChangeShapeType="1"/>
          </p:cNvSpPr>
          <p:nvPr/>
        </p:nvSpPr>
        <p:spPr bwMode="auto">
          <a:xfrm flipV="1">
            <a:off x="1524000" y="4819650"/>
            <a:ext cx="2667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6625" name="Line 17"/>
          <p:cNvSpPr>
            <a:spLocks noChangeShapeType="1"/>
          </p:cNvSpPr>
          <p:nvPr/>
        </p:nvSpPr>
        <p:spPr bwMode="auto">
          <a:xfrm flipH="1" flipV="1">
            <a:off x="4191000" y="4819650"/>
            <a:ext cx="3429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6626" name="Line 18"/>
          <p:cNvSpPr>
            <a:spLocks noChangeShapeType="1"/>
          </p:cNvSpPr>
          <p:nvPr/>
        </p:nvSpPr>
        <p:spPr bwMode="auto">
          <a:xfrm flipH="1">
            <a:off x="4267200" y="2743200"/>
            <a:ext cx="2971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6627" name="Line 19"/>
          <p:cNvSpPr>
            <a:spLocks noChangeShapeType="1"/>
          </p:cNvSpPr>
          <p:nvPr/>
        </p:nvSpPr>
        <p:spPr bwMode="auto">
          <a:xfrm>
            <a:off x="1371600" y="2667000"/>
            <a:ext cx="2895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6628" name="AutoShape 20"/>
          <p:cNvSpPr>
            <a:spLocks noChangeArrowheads="1"/>
          </p:cNvSpPr>
          <p:nvPr/>
        </p:nvSpPr>
        <p:spPr bwMode="auto">
          <a:xfrm>
            <a:off x="4114800" y="3810000"/>
            <a:ext cx="4572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6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6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8" grpId="0"/>
      <p:bldP spid="196619" grpId="0"/>
      <p:bldP spid="196620" grpId="0" animBg="1"/>
      <p:bldP spid="196621" grpId="0" animBg="1"/>
      <p:bldP spid="196622" grpId="0" animBg="1"/>
      <p:bldP spid="196623" grpId="0" animBg="1"/>
      <p:bldP spid="196624" grpId="0" animBg="1"/>
      <p:bldP spid="196625" grpId="0" animBg="1"/>
      <p:bldP spid="196626" grpId="0" animBg="1"/>
      <p:bldP spid="196627" grpId="0" animBg="1"/>
      <p:bldP spid="1966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1676400" y="1828800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pitchFamily="34" charset="0"/>
            </a:endParaRP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8153400" cy="3138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tộc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đông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mật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đông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đúc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thưa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thớt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núi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¾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thôn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Oval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048000" y="1066800"/>
            <a:ext cx="2590800" cy="2362200"/>
          </a:xfrm>
          <a:prstGeom prst="ellipse">
            <a:avLst/>
          </a:prstGeom>
          <a:solidFill>
            <a:srgbClr val="FF9900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eaLnBrk="0" hangingPunct="0">
              <a:spcBef>
                <a:spcPct val="50000"/>
              </a:spcBef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23" name="Oval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724400" y="1828800"/>
            <a:ext cx="2438400" cy="2362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4324" name="Oval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886200" y="3429000"/>
            <a:ext cx="2590800" cy="2590800"/>
          </a:xfrm>
          <a:prstGeom prst="ellipse">
            <a:avLst/>
          </a:prstGeom>
          <a:solidFill>
            <a:srgbClr val="99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Arial" pitchFamily="34" charset="0"/>
                <a:cs typeface="Arial" pitchFamily="34" charset="0"/>
              </a:rPr>
              <a:t>   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4325" name="Oval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981200" y="2667000"/>
            <a:ext cx="2590800" cy="259080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FF0000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 sz="32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4326" name="Oval 6"/>
          <p:cNvSpPr>
            <a:spLocks noChangeArrowheads="1"/>
          </p:cNvSpPr>
          <p:nvPr/>
        </p:nvSpPr>
        <p:spPr bwMode="auto">
          <a:xfrm>
            <a:off x="3505200" y="2438400"/>
            <a:ext cx="2667000" cy="2263775"/>
          </a:xfrm>
          <a:prstGeom prst="ellipse">
            <a:avLst/>
          </a:prstGeom>
          <a:gradFill rotWithShape="1">
            <a:gsLst>
              <a:gs pos="0">
                <a:srgbClr val="00FFCC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CC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r>
              <a:rPr lang="en-US" sz="3200" b="1">
                <a:solidFill>
                  <a:srgbClr val="000000"/>
                </a:solidFill>
                <a:cs typeface="Times New Roman" pitchFamily="18" charset="0"/>
              </a:rPr>
              <a:t>Câu hỏi</a:t>
            </a:r>
          </a:p>
          <a:p>
            <a:r>
              <a:rPr lang="en-US" sz="3200" b="1">
                <a:solidFill>
                  <a:srgbClr val="000000"/>
                </a:solidFill>
                <a:cs typeface="Times New Roman" pitchFamily="18" charset="0"/>
              </a:rPr>
              <a:t>trắc nghiệm</a:t>
            </a:r>
          </a:p>
        </p:txBody>
      </p:sp>
      <p:pic>
        <p:nvPicPr>
          <p:cNvPr id="184327" name="Picture 7" descr="butterfly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44200" y="2654300"/>
            <a:ext cx="1028700" cy="622300"/>
          </a:xfrm>
          <a:prstGeom prst="rect">
            <a:avLst/>
          </a:prstGeom>
          <a:noFill/>
        </p:spPr>
      </p:pic>
      <p:sp>
        <p:nvSpPr>
          <p:cNvPr id="184328" name="WordArt 8"/>
          <p:cNvSpPr>
            <a:spLocks noChangeArrowheads="1" noChangeShapeType="1" noTextEdit="1"/>
          </p:cNvSpPr>
          <p:nvPr/>
        </p:nvSpPr>
        <p:spPr bwMode="auto">
          <a:xfrm>
            <a:off x="3733800" y="304800"/>
            <a:ext cx="162877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i="1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b="1" i="1" kern="10">
              <a:ln w="9525">
                <a:noFill/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4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4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4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2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4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4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26"/>
                  </p:tgtEl>
                </p:cond>
              </p:nextCondLst>
            </p:seq>
          </p:childTnLst>
        </p:cTn>
      </p:par>
    </p:tnLst>
    <p:bldLst>
      <p:bldP spid="184322" grpId="0" animBg="1"/>
      <p:bldP spid="184322" grpId="1" animBg="1"/>
      <p:bldP spid="184323" grpId="0" animBg="1"/>
      <p:bldP spid="184323" grpId="1" animBg="1"/>
      <p:bldP spid="184324" grpId="0" animBg="1"/>
      <p:bldP spid="184324" grpId="1" animBg="1"/>
      <p:bldP spid="184325" grpId="0" animBg="1"/>
      <p:bldP spid="184325" grpId="1" animBg="1"/>
      <p:bldP spid="184326" grpId="0" animBg="1"/>
      <p:bldP spid="18432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685800" y="1066800"/>
            <a:ext cx="84582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ta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tộc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  <a:p>
            <a:pPr marL="342900" indent="-342900" algn="l">
              <a:spcBef>
                <a:spcPct val="50000"/>
              </a:spcBef>
            </a:pP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    a) 54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tộc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tộc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Chăm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đông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.</a:t>
            </a:r>
          </a:p>
          <a:p>
            <a:pPr marL="342900" indent="-342900" algn="l">
              <a:spcBef>
                <a:spcPct val="50000"/>
              </a:spcBef>
            </a:pP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    </a:t>
            </a:r>
          </a:p>
          <a:p>
            <a:pPr marL="342900" indent="-342900" algn="l">
              <a:spcBef>
                <a:spcPct val="50000"/>
              </a:spcBef>
            </a:pP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    b) 54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tộc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tộc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Kinh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đông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.</a:t>
            </a:r>
          </a:p>
          <a:p>
            <a:pPr marL="342900" indent="-342900" algn="l">
              <a:spcBef>
                <a:spcPct val="50000"/>
              </a:spcBef>
            </a:pP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    </a:t>
            </a:r>
          </a:p>
          <a:p>
            <a:pPr marL="342900" indent="-342900" algn="l">
              <a:spcBef>
                <a:spcPct val="50000"/>
              </a:spcBef>
            </a:pP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    c) 64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tộc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tộc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Kinh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đông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rgbClr val="0000CC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86371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7200" y="3581400"/>
            <a:ext cx="762000" cy="685800"/>
          </a:xfrm>
          <a:prstGeom prst="star32">
            <a:avLst>
              <a:gd name="adj" fmla="val 37500"/>
            </a:avLst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>
                <a:solidFill>
                  <a:srgbClr val="FF3300"/>
                </a:solidFill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animBg="1"/>
      <p:bldP spid="186371" grpId="1" animBg="1"/>
      <p:bldP spid="186371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Line 2"/>
          <p:cNvSpPr>
            <a:spLocks noChangeShapeType="1"/>
          </p:cNvSpPr>
          <p:nvPr/>
        </p:nvSpPr>
        <p:spPr bwMode="auto">
          <a:xfrm>
            <a:off x="150813" y="0"/>
            <a:ext cx="0" cy="43338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19" name="Line 3"/>
          <p:cNvSpPr>
            <a:spLocks noChangeShapeType="1"/>
          </p:cNvSpPr>
          <p:nvPr/>
        </p:nvSpPr>
        <p:spPr bwMode="auto">
          <a:xfrm>
            <a:off x="0" y="47625"/>
            <a:ext cx="4546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20" name="Line 4"/>
          <p:cNvSpPr>
            <a:spLocks noChangeShapeType="1"/>
          </p:cNvSpPr>
          <p:nvPr/>
        </p:nvSpPr>
        <p:spPr bwMode="auto">
          <a:xfrm>
            <a:off x="288925" y="114300"/>
            <a:ext cx="0" cy="32797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21" name="Line 5"/>
          <p:cNvSpPr>
            <a:spLocks noChangeShapeType="1"/>
          </p:cNvSpPr>
          <p:nvPr/>
        </p:nvSpPr>
        <p:spPr bwMode="auto">
          <a:xfrm>
            <a:off x="0" y="228600"/>
            <a:ext cx="36734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8422" name="Group 6"/>
          <p:cNvGrpSpPr>
            <a:grpSpLocks/>
          </p:cNvGrpSpPr>
          <p:nvPr/>
        </p:nvGrpSpPr>
        <p:grpSpPr bwMode="auto">
          <a:xfrm rot="10800000">
            <a:off x="4597400" y="2524125"/>
            <a:ext cx="4546600" cy="4333875"/>
            <a:chOff x="1105" y="686"/>
            <a:chExt cx="2864" cy="2730"/>
          </a:xfrm>
        </p:grpSpPr>
        <p:sp>
          <p:nvSpPr>
            <p:cNvPr id="188423" name="Line 7"/>
            <p:cNvSpPr>
              <a:spLocks noChangeShapeType="1"/>
            </p:cNvSpPr>
            <p:nvPr/>
          </p:nvSpPr>
          <p:spPr bwMode="auto">
            <a:xfrm>
              <a:off x="1200" y="686"/>
              <a:ext cx="0" cy="273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24" name="Line 8"/>
            <p:cNvSpPr>
              <a:spLocks noChangeShapeType="1"/>
            </p:cNvSpPr>
            <p:nvPr/>
          </p:nvSpPr>
          <p:spPr bwMode="auto">
            <a:xfrm>
              <a:off x="1105" y="766"/>
              <a:ext cx="286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25" name="Line 9"/>
            <p:cNvSpPr>
              <a:spLocks noChangeShapeType="1"/>
            </p:cNvSpPr>
            <p:nvPr/>
          </p:nvSpPr>
          <p:spPr bwMode="auto">
            <a:xfrm>
              <a:off x="1287" y="758"/>
              <a:ext cx="0" cy="206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26" name="Line 10"/>
            <p:cNvSpPr>
              <a:spLocks noChangeShapeType="1"/>
            </p:cNvSpPr>
            <p:nvPr/>
          </p:nvSpPr>
          <p:spPr bwMode="auto">
            <a:xfrm>
              <a:off x="1193" y="837"/>
              <a:ext cx="231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8427" name="Picture 11" descr="Bo hoa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89438"/>
            <a:ext cx="593725" cy="2468562"/>
          </a:xfrm>
          <a:prstGeom prst="rect">
            <a:avLst/>
          </a:prstGeom>
          <a:noFill/>
        </p:spPr>
      </p:pic>
      <p:pic>
        <p:nvPicPr>
          <p:cNvPr id="188428" name="Picture 12" descr="Flash Lang hoa de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62025" cy="869950"/>
          </a:xfrm>
          <a:prstGeom prst="rect">
            <a:avLst/>
          </a:prstGeom>
          <a:noFill/>
        </p:spPr>
      </p:pic>
      <p:pic>
        <p:nvPicPr>
          <p:cNvPr id="188429" name="Picture 13" descr="Flash Lang hoa de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75" y="6038850"/>
            <a:ext cx="962025" cy="869950"/>
          </a:xfrm>
          <a:prstGeom prst="rect">
            <a:avLst/>
          </a:prstGeom>
          <a:noFill/>
        </p:spPr>
      </p:pic>
      <p:pic>
        <p:nvPicPr>
          <p:cNvPr id="188430" name="Picture 14" descr="Flash Buom va hoa 1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7842250" y="14288"/>
            <a:ext cx="1366838" cy="1338262"/>
          </a:xfrm>
          <a:prstGeom prst="rect">
            <a:avLst/>
          </a:prstGeom>
          <a:noFill/>
        </p:spPr>
      </p:pic>
      <p:pic>
        <p:nvPicPr>
          <p:cNvPr id="188431" name="Picture 15" descr="Day hoa 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59825" y="0"/>
            <a:ext cx="384175" cy="2482850"/>
          </a:xfrm>
          <a:prstGeom prst="rect">
            <a:avLst/>
          </a:prstGeom>
          <a:noFill/>
        </p:spPr>
      </p:pic>
      <p:sp>
        <p:nvSpPr>
          <p:cNvPr id="188432" name="Rectangle 16"/>
          <p:cNvSpPr>
            <a:spLocks noChangeArrowheads="1"/>
          </p:cNvSpPr>
          <p:nvPr/>
        </p:nvSpPr>
        <p:spPr bwMode="auto">
          <a:xfrm>
            <a:off x="1219200" y="1600200"/>
            <a:ext cx="7086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Mật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l"/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a)   </a:t>
            </a:r>
            <a:r>
              <a:rPr lang="en-US" sz="3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 m</a:t>
            </a:r>
            <a:r>
              <a:rPr lang="en-US" sz="3200" baseline="30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l"/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b)   </a:t>
            </a:r>
            <a:r>
              <a:rPr lang="en-US" sz="3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 km</a:t>
            </a:r>
            <a:r>
              <a:rPr lang="en-US" sz="3200" baseline="30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l"/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c)   </a:t>
            </a:r>
            <a:r>
              <a:rPr lang="en-US" sz="3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10 km</a:t>
            </a:r>
            <a:r>
              <a:rPr lang="en-US" sz="3200" baseline="30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843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85800" y="3505200"/>
            <a:ext cx="838200" cy="685800"/>
          </a:xfrm>
          <a:prstGeom prst="star32">
            <a:avLst>
              <a:gd name="adj" fmla="val 37500"/>
            </a:avLst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>
                <a:solidFill>
                  <a:srgbClr val="FF3300"/>
                </a:solidFill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88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3" grpId="0" animBg="1"/>
      <p:bldP spid="188433" grpId="1" animBg="1"/>
      <p:bldP spid="188433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762000" y="914400"/>
            <a:ext cx="83820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cs typeface="Times New Roman" pitchFamily="18" charset="0"/>
              </a:rPr>
              <a:t>Câu 3:Dân cư nước ta phân bố:</a:t>
            </a:r>
          </a:p>
          <a:p>
            <a:pPr marL="342900" indent="-342900" algn="l">
              <a:spcBef>
                <a:spcPct val="50000"/>
              </a:spcBef>
              <a:buFontTx/>
              <a:buAutoNum type="alphaLcParenR"/>
            </a:pPr>
            <a:r>
              <a:rPr lang="en-US" sz="3600">
                <a:solidFill>
                  <a:srgbClr val="0000CC"/>
                </a:solidFill>
                <a:cs typeface="Times New Roman" pitchFamily="18" charset="0"/>
              </a:rPr>
              <a:t> Rất đồng đều giữa các vùng.</a:t>
            </a:r>
          </a:p>
          <a:p>
            <a:pPr marL="342900" indent="-342900" algn="l">
              <a:spcBef>
                <a:spcPct val="50000"/>
              </a:spcBef>
              <a:buFontTx/>
              <a:buAutoNum type="alphaLcParenR"/>
            </a:pPr>
            <a:r>
              <a:rPr lang="en-US" sz="3600">
                <a:solidFill>
                  <a:srgbClr val="0000CC"/>
                </a:solidFill>
                <a:cs typeface="Times New Roman" pitchFamily="18" charset="0"/>
              </a:rPr>
              <a:t> Đồng đều ở đồng bằng và ven biển; không đồng đều ở vùng núi.</a:t>
            </a:r>
          </a:p>
          <a:p>
            <a:pPr marL="342900" indent="-342900" algn="l">
              <a:spcBef>
                <a:spcPct val="50000"/>
              </a:spcBef>
              <a:buFontTx/>
              <a:buAutoNum type="alphaLcParenR"/>
            </a:pPr>
            <a:r>
              <a:rPr lang="en-US" sz="3600">
                <a:solidFill>
                  <a:srgbClr val="0000CC"/>
                </a:solidFill>
                <a:cs typeface="Times New Roman" pitchFamily="18" charset="0"/>
              </a:rPr>
              <a:t> Không đồng đều, tập trung đông đúc ở đồng bằng, ven biển và thưa thớt ở vùng núi.</a:t>
            </a:r>
          </a:p>
          <a:p>
            <a:pPr marL="342900" indent="-342900" algn="l">
              <a:spcBef>
                <a:spcPct val="50000"/>
              </a:spcBef>
            </a:pPr>
            <a:endParaRPr lang="en-US" sz="3600">
              <a:solidFill>
                <a:srgbClr val="0000CC"/>
              </a:solidFill>
              <a:cs typeface="Times New Roman" pitchFamily="18" charset="0"/>
            </a:endParaRPr>
          </a:p>
          <a:p>
            <a:pPr marL="342900" indent="-342900" algn="l">
              <a:spcBef>
                <a:spcPct val="50000"/>
              </a:spcBef>
              <a:buFontTx/>
              <a:buAutoNum type="alphaLcParenR"/>
            </a:pPr>
            <a:endParaRPr lang="en-US" sz="360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90467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3886200"/>
            <a:ext cx="762000" cy="762000"/>
          </a:xfrm>
          <a:prstGeom prst="star32">
            <a:avLst>
              <a:gd name="adj" fmla="val 37500"/>
            </a:avLst>
          </a:prstGeom>
          <a:solidFill>
            <a:srgbClr val="00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>
                <a:solidFill>
                  <a:srgbClr val="FC311C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animBg="1"/>
      <p:bldP spid="190467" grpId="1" animBg="1"/>
      <p:bldP spid="190467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762000" y="914400"/>
            <a:ext cx="8382000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cs typeface="Times New Roman" pitchFamily="18" charset="0"/>
              </a:rPr>
              <a:t>Câu 4: Dân cư nước ta phân bố không đồng đều gây ra hậu quả gì?</a:t>
            </a:r>
          </a:p>
          <a:p>
            <a:pPr marL="342900" indent="-342900" algn="l">
              <a:spcBef>
                <a:spcPct val="50000"/>
              </a:spcBef>
              <a:buFontTx/>
              <a:buAutoNum type="alphaLcParenR"/>
            </a:pPr>
            <a:r>
              <a:rPr lang="en-US" sz="3200">
                <a:solidFill>
                  <a:srgbClr val="0000CC"/>
                </a:solidFill>
                <a:cs typeface="Times New Roman" pitchFamily="18" charset="0"/>
              </a:rPr>
              <a:t> Nơi quá nhiều nhà cửa, đường xá rộng rãi.</a:t>
            </a:r>
          </a:p>
          <a:p>
            <a:pPr marL="342900" indent="-342900" algn="l">
              <a:spcBef>
                <a:spcPct val="50000"/>
              </a:spcBef>
              <a:buFontTx/>
              <a:buAutoNum type="alphaLcParenR"/>
            </a:pPr>
            <a:r>
              <a:rPr lang="en-US" sz="3200">
                <a:solidFill>
                  <a:srgbClr val="0000CC"/>
                </a:solidFill>
                <a:cs typeface="Times New Roman" pitchFamily="18" charset="0"/>
              </a:rPr>
              <a:t> Nơi thì đất chật người đông, thừa nguồn lao động. Nơi thì ít dân, thiếu nguồn lao động.</a:t>
            </a:r>
          </a:p>
          <a:p>
            <a:pPr marL="342900" indent="-342900" algn="l">
              <a:spcBef>
                <a:spcPct val="50000"/>
              </a:spcBef>
              <a:buFontTx/>
              <a:buAutoNum type="alphaLcParenR"/>
            </a:pPr>
            <a:r>
              <a:rPr lang="en-US" sz="3200">
                <a:solidFill>
                  <a:srgbClr val="0000CC"/>
                </a:solidFill>
                <a:cs typeface="Times New Roman" pitchFamily="18" charset="0"/>
              </a:rPr>
              <a:t> Nơi thì có nhiều nhà máy, xí nghiệp. Nơi thì chỉ có đồi núi hoang vu.</a:t>
            </a:r>
          </a:p>
          <a:p>
            <a:pPr marL="342900" indent="-342900" algn="l">
              <a:spcBef>
                <a:spcPct val="50000"/>
              </a:spcBef>
            </a:pPr>
            <a:endParaRPr lang="en-US" sz="3200">
              <a:solidFill>
                <a:srgbClr val="0000CC"/>
              </a:solidFill>
              <a:cs typeface="Times New Roman" pitchFamily="18" charset="0"/>
            </a:endParaRPr>
          </a:p>
          <a:p>
            <a:pPr marL="342900" indent="-342900" algn="l">
              <a:spcBef>
                <a:spcPct val="50000"/>
              </a:spcBef>
              <a:buFontTx/>
              <a:buAutoNum type="alphaLcParenR"/>
            </a:pPr>
            <a:endParaRPr lang="en-US" sz="320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92515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2819400"/>
            <a:ext cx="762000" cy="762000"/>
          </a:xfrm>
          <a:prstGeom prst="star32">
            <a:avLst>
              <a:gd name="adj" fmla="val 37500"/>
            </a:avLst>
          </a:prstGeom>
          <a:solidFill>
            <a:srgbClr val="00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animBg="1"/>
      <p:bldP spid="192515" grpId="1" animBg="1"/>
      <p:bldP spid="19251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0" y="3429000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u="sng">
                <a:solidFill>
                  <a:schemeClr val="bg1"/>
                </a:solidFill>
                <a:latin typeface="VNI-Times" pitchFamily="2" charset="0"/>
              </a:rPr>
              <a:t>1. Caùc daân toäc: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81000" y="304800"/>
            <a:ext cx="8534400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</a:rPr>
              <a:t>Thứ 4 ngày 31 tháng 10 năm 2012</a:t>
            </a:r>
          </a:p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bg1"/>
                </a:solidFill>
              </a:rPr>
              <a:t>Địa lý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04800" y="1676400"/>
            <a:ext cx="8382000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 dirty="0">
                <a:solidFill>
                  <a:srgbClr val="FF0000"/>
                </a:solidFill>
              </a:rPr>
              <a:t>BÀI </a:t>
            </a:r>
            <a:r>
              <a:rPr lang="en-US" b="1" dirty="0">
                <a:solidFill>
                  <a:srgbClr val="FF0000"/>
                </a:solidFill>
              </a:rPr>
              <a:t>9:                      </a:t>
            </a:r>
            <a:r>
              <a:rPr lang="en-US" sz="4400" b="1" dirty="0">
                <a:solidFill>
                  <a:srgbClr val="FF0000"/>
                </a:solidFill>
              </a:rPr>
              <a:t>CÁC DÂN TỘC</a:t>
            </a:r>
          </a:p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         SỰ PHÂN BỐ DÂN CƯ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 rot="10800000" flipV="1">
            <a:off x="-1588" y="4756150"/>
            <a:ext cx="91455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Hãy kể tên một số dân tộc ở nước ta mà em biết?</a:t>
            </a:r>
            <a:r>
              <a:rPr lang="en-US" sz="3200"/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10" name="Object 2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71010" name="Slide" r:id="rId3" imgW="4572023" imgH="3428838" progId="PowerPoint.Slide.8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2819400" y="6248400"/>
            <a:ext cx="3048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Ngöôøi Dao</a:t>
            </a:r>
            <a:r>
              <a:rPr lang="en-US">
                <a:latin typeface="VNI-Times" pitchFamily="2" charset="0"/>
              </a:rPr>
              <a:t> </a:t>
            </a:r>
          </a:p>
        </p:txBody>
      </p:sp>
      <p:pic>
        <p:nvPicPr>
          <p:cNvPr id="120840" name="Picture 8" descr="da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0"/>
            <a:ext cx="4191000" cy="62484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2" name="Picture 6" descr="t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6172200" cy="685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5029200" y="44958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Ngöôøi Taøy</a:t>
            </a:r>
            <a:r>
              <a:rPr lang="en-US" b="1">
                <a:solidFill>
                  <a:srgbClr val="FF0000"/>
                </a:solidFill>
                <a:latin typeface="VNI-Times" pitchFamily="2" charset="0"/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1981200" y="6096000"/>
            <a:ext cx="472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Ng­êi d©n téc Co</a:t>
            </a:r>
          </a:p>
        </p:txBody>
      </p:sp>
      <p:pic>
        <p:nvPicPr>
          <p:cNvPr id="122886" name="Picture 6" descr="dan toc 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3581400" y="61722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Ngöôøi Gia-rai</a:t>
            </a:r>
          </a:p>
        </p:txBody>
      </p:sp>
      <p:pic>
        <p:nvPicPr>
          <p:cNvPr id="123912" name="Picture 8" descr="dan toc gia r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6" name="Picture 8" descr="ch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3581400" y="6019800"/>
            <a:ext cx="24257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Người Chăm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3404"/>
  <p:tag name="VIOLETTITLE" val="địa lý lớp 5: Các dân tộc và sự phân bố dân cư"/>
  <p:tag name="VIOLETLESSON" val="9"/>
  <p:tag name="VIOLETCATID" val="8048935"/>
  <p:tag name="VIOLETSUBJECT" val="Địa lý 5"/>
  <p:tag name="VIOLETAUTHORID" val="6277989"/>
  <p:tag name="VIOLETAUTHORNAME" val="Bùi Thị Khuyên"/>
  <p:tag name="VIOLETAUTHORAVATAR" val="6277989.jpg"/>
  <p:tag name="VIOLETAUTHORADDRESS" val="Trường Tiểu học Sơn Diệm - Ha Tinh"/>
  <p:tag name="VIOLETDATE" val="2013-06-10 19:49:02"/>
  <p:tag name="VIOLETHIT" val="580"/>
  <p:tag name="VIOLETLIKE" val="0"/>
  <p:tag name="MMPROD_NEXTUNIQUEID" val="10011"/>
  <p:tag name="MMPROD_UIDATA" val="&lt;database version=&quot;7.0&quot;&gt;&lt;object type=&quot;1&quot; unique_id=&quot;10001&quot;&gt;&lt;object type=&quot;8&quot; unique_id=&quot;42970&quot;&gt;&lt;/object&gt;&lt;object type=&quot;2&quot; unique_id=&quot;42971&quot;&gt;&lt;object type=&quot;3&quot; unique_id=&quot;42972&quot;&gt;&lt;property id=&quot;20148&quot; value=&quot;5&quot;/&gt;&lt;property id=&quot;20300&quot; value=&quot;Slide 1&quot;/&gt;&lt;property id=&quot;20307&quot; value=&quot;362&quot;/&gt;&lt;/object&gt;&lt;object type=&quot;3&quot; unique_id=&quot;42973&quot;&gt;&lt;property id=&quot;20148&quot; value=&quot;5&quot;/&gt;&lt;property id=&quot;20300&quot; value=&quot;Slide 2&quot;/&gt;&lt;property id=&quot;20307&quot; value=&quot;295&quot;/&gt;&lt;/object&gt;&lt;object type=&quot;3&quot; unique_id=&quot;42974&quot;&gt;&lt;property id=&quot;20148&quot; value=&quot;5&quot;/&gt;&lt;property id=&quot;20300&quot; value=&quot;Slide 3&quot;/&gt;&lt;property id=&quot;20307&quot; value=&quot;270&quot;/&gt;&lt;/object&gt;&lt;object type=&quot;3&quot; unique_id=&quot;42975&quot;&gt;&lt;property id=&quot;20148&quot; value=&quot;5&quot;/&gt;&lt;property id=&quot;20300&quot; value=&quot;Slide 4&quot;/&gt;&lt;property id=&quot;20307&quot; value=&quot;352&quot;/&gt;&lt;/object&gt;&lt;object type=&quot;3&quot; unique_id=&quot;42976&quot;&gt;&lt;property id=&quot;20148&quot; value=&quot;5&quot;/&gt;&lt;property id=&quot;20300&quot; value=&quot;Slide 5&quot;/&gt;&lt;property id=&quot;20307&quot; value=&quot;322&quot;/&gt;&lt;/object&gt;&lt;object type=&quot;3&quot; unique_id=&quot;42977&quot;&gt;&lt;property id=&quot;20148&quot; value=&quot;5&quot;/&gt;&lt;property id=&quot;20300&quot; value=&quot;Slide 6&quot;/&gt;&lt;property id=&quot;20307&quot; value=&quot;323&quot;/&gt;&lt;/object&gt;&lt;object type=&quot;3&quot; unique_id=&quot;42978&quot;&gt;&lt;property id=&quot;20148&quot; value=&quot;5&quot;/&gt;&lt;property id=&quot;20300&quot; value=&quot;Slide 7&quot;/&gt;&lt;property id=&quot;20307&quot; value=&quot;324&quot;/&gt;&lt;/object&gt;&lt;object type=&quot;3&quot; unique_id=&quot;42979&quot;&gt;&lt;property id=&quot;20148&quot; value=&quot;5&quot;/&gt;&lt;property id=&quot;20300&quot; value=&quot;Slide 8&quot;/&gt;&lt;property id=&quot;20307&quot; value=&quot;325&quot;/&gt;&lt;/object&gt;&lt;object type=&quot;3&quot; unique_id=&quot;42980&quot;&gt;&lt;property id=&quot;20148&quot; value=&quot;5&quot;/&gt;&lt;property id=&quot;20300&quot; value=&quot;Slide 9&quot;/&gt;&lt;property id=&quot;20307&quot; value=&quot;326&quot;/&gt;&lt;/object&gt;&lt;object type=&quot;3&quot; unique_id=&quot;42981&quot;&gt;&lt;property id=&quot;20148&quot; value=&quot;5&quot;/&gt;&lt;property id=&quot;20300&quot; value=&quot;Slide 10&quot;/&gt;&lt;property id=&quot;20307&quot; value=&quot;336&quot;/&gt;&lt;/object&gt;&lt;object type=&quot;3&quot; unique_id=&quot;42982&quot;&gt;&lt;property id=&quot;20148&quot; value=&quot;5&quot;/&gt;&lt;property id=&quot;20300&quot; value=&quot;Slide 11&quot;/&gt;&lt;property id=&quot;20307&quot; value=&quot;337&quot;/&gt;&lt;/object&gt;&lt;object type=&quot;3&quot; unique_id=&quot;42983&quot;&gt;&lt;property id=&quot;20148&quot; value=&quot;5&quot;/&gt;&lt;property id=&quot;20300&quot; value=&quot;Slide 12&quot;/&gt;&lt;property id=&quot;20307&quot; value=&quot;339&quot;/&gt;&lt;/object&gt;&lt;object type=&quot;3&quot; unique_id=&quot;42984&quot;&gt;&lt;property id=&quot;20148&quot; value=&quot;5&quot;/&gt;&lt;property id=&quot;20300&quot; value=&quot;Slide 13&quot;/&gt;&lt;property id=&quot;20307&quot; value=&quot;269&quot;/&gt;&lt;/object&gt;&lt;object type=&quot;3&quot; unique_id=&quot;42985&quot;&gt;&lt;property id=&quot;20148&quot; value=&quot;5&quot;/&gt;&lt;property id=&quot;20300&quot; value=&quot;Slide 14&quot;/&gt;&lt;property id=&quot;20307&quot; value=&quot;346&quot;/&gt;&lt;/object&gt;&lt;object type=&quot;3&quot; unique_id=&quot;42986&quot;&gt;&lt;property id=&quot;20148&quot; value=&quot;5&quot;/&gt;&lt;property id=&quot;20300&quot; value=&quot;Slide 15&quot;/&gt;&lt;property id=&quot;20307&quot; value=&quot;308&quot;/&gt;&lt;/object&gt;&lt;object type=&quot;3&quot; unique_id=&quot;42987&quot;&gt;&lt;property id=&quot;20148&quot; value=&quot;5&quot;/&gt;&lt;property id=&quot;20300&quot; value=&quot;Slide 16&quot;/&gt;&lt;property id=&quot;20307&quot; value=&quot;262&quot;/&gt;&lt;/object&gt;&lt;object type=&quot;3&quot; unique_id=&quot;42988&quot;&gt;&lt;property id=&quot;20148&quot; value=&quot;5&quot;/&gt;&lt;property id=&quot;20300&quot; value=&quot;Slide 17&quot;/&gt;&lt;property id=&quot;20307&quot; value=&quot;341&quot;/&gt;&lt;/object&gt;&lt;object type=&quot;3&quot; unique_id=&quot;42989&quot;&gt;&lt;property id=&quot;20148&quot; value=&quot;5&quot;/&gt;&lt;property id=&quot;20300&quot; value=&quot;Slide 18&quot;/&gt;&lt;property id=&quot;20307&quot; value=&quot;343&quot;/&gt;&lt;/object&gt;&lt;object type=&quot;3&quot; unique_id=&quot;42990&quot;&gt;&lt;property id=&quot;20148&quot; value=&quot;5&quot;/&gt;&lt;property id=&quot;20300&quot; value=&quot;Slide 19&quot;/&gt;&lt;property id=&quot;20307&quot; value=&quot;314&quot;/&gt;&lt;/object&gt;&lt;object type=&quot;3&quot; unique_id=&quot;42991&quot;&gt;&lt;property id=&quot;20148&quot; value=&quot;5&quot;/&gt;&lt;property id=&quot;20300&quot; value=&quot;Slide 20&quot;/&gt;&lt;property id=&quot;20307&quot; value=&quot;355&quot;/&gt;&lt;/object&gt;&lt;object type=&quot;3&quot; unique_id=&quot;42992&quot;&gt;&lt;property id=&quot;20148&quot; value=&quot;5&quot;/&gt;&lt;property id=&quot;20300&quot; value=&quot;Slide 21&quot;/&gt;&lt;property id=&quot;20307&quot; value=&quot;267&quot;/&gt;&lt;/object&gt;&lt;object type=&quot;3&quot; unique_id=&quot;42993&quot;&gt;&lt;property id=&quot;20148&quot; value=&quot;5&quot;/&gt;&lt;property id=&quot;20300&quot; value=&quot;Slide 22&quot;/&gt;&lt;property id=&quot;20307&quot; value=&quot;297&quot;/&gt;&lt;/object&gt;&lt;object type=&quot;3&quot; unique_id=&quot;42994&quot;&gt;&lt;property id=&quot;20148&quot; value=&quot;5&quot;/&gt;&lt;property id=&quot;20300&quot; value=&quot;Slide 23&quot;/&gt;&lt;property id=&quot;20307&quot; value=&quot;361&quot;/&gt;&lt;/object&gt;&lt;object type=&quot;3&quot; unique_id=&quot;42995&quot;&gt;&lt;property id=&quot;20148&quot; value=&quot;5&quot;/&gt;&lt;property id=&quot;20300&quot; value=&quot;Slide 24&quot;/&gt;&lt;property id=&quot;20307&quot; value=&quot;354&quot;/&gt;&lt;/object&gt;&lt;object type=&quot;3&quot; unique_id=&quot;42996&quot;&gt;&lt;property id=&quot;20148&quot; value=&quot;5&quot;/&gt;&lt;property id=&quot;20300&quot; value=&quot;Slide 25&quot;/&gt;&lt;property id=&quot;20307&quot; value=&quot;356&quot;/&gt;&lt;/object&gt;&lt;object type=&quot;3&quot; unique_id=&quot;42997&quot;&gt;&lt;property id=&quot;20148&quot; value=&quot;5&quot;/&gt;&lt;property id=&quot;20300&quot; value=&quot;Slide 26&quot;/&gt;&lt;property id=&quot;20307&quot; value=&quot;357&quot;/&gt;&lt;/object&gt;&lt;object type=&quot;3&quot; unique_id=&quot;42998&quot;&gt;&lt;property id=&quot;20148&quot; value=&quot;5&quot;/&gt;&lt;property id=&quot;20300&quot; value=&quot;Slide 27&quot;/&gt;&lt;property id=&quot;20307&quot; value=&quot;358&quot;/&gt;&lt;/object&gt;&lt;object type=&quot;3&quot; unique_id=&quot;42999&quot;&gt;&lt;property id=&quot;20148&quot; value=&quot;5&quot;/&gt;&lt;property id=&quot;20300&quot; value=&quot;Slide 28&quot;/&gt;&lt;property id=&quot;20307&quot; value=&quot;359&quot;/&gt;&lt;/object&gt;&lt;object type=&quot;3&quot; unique_id=&quot;43000&quot;&gt;&lt;property id=&quot;20148&quot; value=&quot;5&quot;/&gt;&lt;property id=&quot;20300&quot; value=&quot;Slide 29&quot;/&gt;&lt;property id=&quot;20307&quot; value=&quot;3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3897</TotalTime>
  <Words>983</Words>
  <Application>Microsoft Office PowerPoint</Application>
  <PresentationFormat>On-screen Show (4:3)</PresentationFormat>
  <Paragraphs>151</Paragraphs>
  <Slides>29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Arial Black</vt:lpstr>
      <vt:lpstr>Times New Roman</vt:lpstr>
      <vt:lpstr>Wingdings</vt:lpstr>
      <vt:lpstr>.VnArial</vt:lpstr>
      <vt:lpstr>VNI-Times</vt:lpstr>
      <vt:lpstr>.VnTime</vt:lpstr>
      <vt:lpstr>VNI-ThienHoang</vt:lpstr>
      <vt:lpstr>Times</vt:lpstr>
      <vt:lpstr>Office Theme</vt:lpstr>
      <vt:lpstr>Microsoft PowerPoint 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BACHHOP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ktv Quynh Lan</dc:creator>
  <cp:lastModifiedBy>AutoBVT</cp:lastModifiedBy>
  <cp:revision>481</cp:revision>
  <dcterms:created xsi:type="dcterms:W3CDTF">2006-03-15T06:18:43Z</dcterms:created>
  <dcterms:modified xsi:type="dcterms:W3CDTF">2016-01-21T09:50:37Z</dcterms:modified>
</cp:coreProperties>
</file>